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305" r:id="rId2"/>
    <p:sldId id="474" r:id="rId3"/>
    <p:sldId id="435" r:id="rId4"/>
    <p:sldId id="475" r:id="rId5"/>
    <p:sldId id="454" r:id="rId6"/>
    <p:sldId id="406" r:id="rId7"/>
    <p:sldId id="487" r:id="rId8"/>
    <p:sldId id="488" r:id="rId9"/>
    <p:sldId id="422" r:id="rId10"/>
    <p:sldId id="489" r:id="rId11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61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0"/>
  </p:normalViewPr>
  <p:slideViewPr>
    <p:cSldViewPr snapToGrid="0" snapToObjects="1">
      <p:cViewPr varScale="1">
        <p:scale>
          <a:sx n="109" d="100"/>
          <a:sy n="109" d="100"/>
        </p:scale>
        <p:origin x="172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5D5C86-8FA8-0544-8454-BA3D88B04FF4}" type="datetimeFigureOut">
              <a:rPr lang="ja-JP" altLang="en-US" smtClean="0"/>
              <a:pPr/>
              <a:t>2019/6/15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0DD87-7098-ED4B-B35F-3B80115DD90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13660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778C-FB7F-524F-A409-C3F9CE5CD81F}" type="datetimeFigureOut">
              <a:rPr lang="ja-JP" altLang="en-US" smtClean="0"/>
              <a:pPr/>
              <a:t>2019/6/15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8997B-CAC1-474C-A2FA-16FBB7767E3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778C-FB7F-524F-A409-C3F9CE5CD81F}" type="datetimeFigureOut">
              <a:rPr lang="ja-JP" altLang="en-US" smtClean="0"/>
              <a:pPr/>
              <a:t>2019/6/15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8997B-CAC1-474C-A2FA-16FBB7767E3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778C-FB7F-524F-A409-C3F9CE5CD81F}" type="datetimeFigureOut">
              <a:rPr lang="ja-JP" altLang="en-US" smtClean="0"/>
              <a:pPr/>
              <a:t>2019/6/15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8997B-CAC1-474C-A2FA-16FBB7767E3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778C-FB7F-524F-A409-C3F9CE5CD81F}" type="datetimeFigureOut">
              <a:rPr lang="ja-JP" altLang="en-US" smtClean="0"/>
              <a:pPr/>
              <a:t>2019/6/15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8997B-CAC1-474C-A2FA-16FBB7767E3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778C-FB7F-524F-A409-C3F9CE5CD81F}" type="datetimeFigureOut">
              <a:rPr lang="ja-JP" altLang="en-US" smtClean="0"/>
              <a:pPr/>
              <a:t>2019/6/15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8997B-CAC1-474C-A2FA-16FBB7767E3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778C-FB7F-524F-A409-C3F9CE5CD81F}" type="datetimeFigureOut">
              <a:rPr lang="ja-JP" altLang="en-US" smtClean="0"/>
              <a:pPr/>
              <a:t>2019/6/15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8997B-CAC1-474C-A2FA-16FBB7767E3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778C-FB7F-524F-A409-C3F9CE5CD81F}" type="datetimeFigureOut">
              <a:rPr lang="ja-JP" altLang="en-US" smtClean="0"/>
              <a:pPr/>
              <a:t>2019/6/15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8997B-CAC1-474C-A2FA-16FBB7767E3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778C-FB7F-524F-A409-C3F9CE5CD81F}" type="datetimeFigureOut">
              <a:rPr lang="ja-JP" altLang="en-US" smtClean="0"/>
              <a:pPr/>
              <a:t>2019/6/15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8997B-CAC1-474C-A2FA-16FBB7767E3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778C-FB7F-524F-A409-C3F9CE5CD81F}" type="datetimeFigureOut">
              <a:rPr lang="ja-JP" altLang="en-US" smtClean="0"/>
              <a:pPr/>
              <a:t>2019/6/15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8997B-CAC1-474C-A2FA-16FBB7767E3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778C-FB7F-524F-A409-C3F9CE5CD81F}" type="datetimeFigureOut">
              <a:rPr lang="ja-JP" altLang="en-US" smtClean="0"/>
              <a:pPr/>
              <a:t>2019/6/15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8997B-CAC1-474C-A2FA-16FBB7767E3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778C-FB7F-524F-A409-C3F9CE5CD81F}" type="datetimeFigureOut">
              <a:rPr lang="ja-JP" altLang="en-US" smtClean="0"/>
              <a:pPr/>
              <a:t>2019/6/15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8997B-CAC1-474C-A2FA-16FBB7767E3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5778C-FB7F-524F-A409-C3F9CE5CD81F}" type="datetimeFigureOut">
              <a:rPr lang="ja-JP" altLang="en-US" smtClean="0"/>
              <a:pPr/>
              <a:t>2019/6/15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8997B-CAC1-474C-A2FA-16FBB7767E3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111006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579533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63769" y="6020007"/>
            <a:ext cx="8557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altLang="ja-JP" b="1" dirty="0"/>
              <a:t>The Resilience of Coastal Livelihoods, The Politics and Pitfalls of Maritime Governance, Aberdeen University, June 18, 2019.</a:t>
            </a:r>
            <a:endParaRPr kumimoji="1" lang="ja-JP" altLang="en-US" sz="2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55786" y="1430868"/>
            <a:ext cx="7373814" cy="1446550"/>
          </a:xfrm>
          <a:prstGeom prst="rect">
            <a:avLst/>
          </a:prstGeom>
          <a:solidFill>
            <a:schemeClr val="bg1">
              <a:lumMod val="50000"/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>
                <a:solidFill>
                  <a:schemeClr val="bg1"/>
                </a:solidFill>
              </a:rPr>
              <a:t>Resumption of Coastal Whaling</a:t>
            </a:r>
          </a:p>
          <a:p>
            <a:pPr algn="ctr"/>
            <a:r>
              <a:rPr kumimoji="1" lang="en-US" altLang="ja-JP" sz="4400" dirty="0">
                <a:solidFill>
                  <a:schemeClr val="bg1"/>
                </a:solidFill>
              </a:rPr>
              <a:t>in Japan</a:t>
            </a:r>
            <a:endParaRPr kumimoji="1" lang="ja-JP" altLang="en-US" sz="4400" dirty="0">
              <a:solidFill>
                <a:schemeClr val="bg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739230" y="5579533"/>
            <a:ext cx="540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@</a:t>
            </a:r>
            <a:r>
              <a:rPr kumimoji="1" lang="en-US" altLang="ja-JP" dirty="0" err="1"/>
              <a:t>Ayukawa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Ishinomaki</a:t>
            </a:r>
            <a:r>
              <a:rPr kumimoji="1" lang="en-US" altLang="ja-JP" dirty="0"/>
              <a:t> </a:t>
            </a:r>
            <a:r>
              <a:rPr lang="en-US" altLang="ja-JP" dirty="0"/>
              <a:t>Ci</a:t>
            </a:r>
            <a:r>
              <a:rPr kumimoji="1" lang="en-US" altLang="ja-JP" dirty="0"/>
              <a:t>ty , Miyagi Pref., 2015/04/10.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47C09CE-59E0-094E-B485-E541D0D76BF3}"/>
              </a:ext>
            </a:extLst>
          </p:cNvPr>
          <p:cNvSpPr txBox="1"/>
          <p:nvPr/>
        </p:nvSpPr>
        <p:spPr>
          <a:xfrm>
            <a:off x="3319954" y="4404698"/>
            <a:ext cx="244547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dirty="0" err="1">
                <a:solidFill>
                  <a:schemeClr val="bg1"/>
                </a:solidFill>
              </a:rPr>
              <a:t>A</a:t>
            </a:r>
            <a:r>
              <a:rPr lang="en-US" altLang="ja-JP" sz="3200" cap="small" dirty="0" err="1">
                <a:solidFill>
                  <a:schemeClr val="bg1"/>
                </a:solidFill>
              </a:rPr>
              <a:t>kamine</a:t>
            </a:r>
            <a:r>
              <a:rPr lang="en-US" altLang="ja-JP" sz="3200" dirty="0">
                <a:solidFill>
                  <a:schemeClr val="bg1"/>
                </a:solidFill>
              </a:rPr>
              <a:t> Jun</a:t>
            </a:r>
          </a:p>
          <a:p>
            <a:pPr algn="ctr"/>
            <a:r>
              <a:rPr lang="en-US" altLang="ja-JP" sz="2400" dirty="0" err="1">
                <a:solidFill>
                  <a:schemeClr val="bg1"/>
                </a:solidFill>
              </a:rPr>
              <a:t>Hitotsubashi</a:t>
            </a:r>
            <a:r>
              <a:rPr lang="en-US" altLang="ja-JP" sz="2400" dirty="0">
                <a:solidFill>
                  <a:schemeClr val="bg1"/>
                </a:solidFill>
              </a:rPr>
              <a:t> Univ.</a:t>
            </a:r>
            <a:endParaRPr kumimoji="1" lang="ja-JP" altLang="en-US" sz="24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DAEC54A7-F980-4945-A171-D0F8ED1F7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Local but …</a:t>
            </a:r>
            <a:endParaRPr kumimoji="1" lang="ja-JP" altLang="en-US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EBE95DE-74D0-E040-AA37-7555BFCEA7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ja-JP" dirty="0"/>
              <a:t>Former whaling sites during pre-modern whaling period in the western part of Japan, which gave up whaling during 1960s.</a:t>
            </a:r>
          </a:p>
          <a:p>
            <a:r>
              <a:rPr lang="en-US" altLang="ja-JP" dirty="0"/>
              <a:t>Current whaling sites in eastern part of Japan, which began whaling in the early 20</a:t>
            </a:r>
            <a:r>
              <a:rPr lang="en-US" altLang="ja-JP" baseline="30000" dirty="0"/>
              <a:t>th</a:t>
            </a:r>
            <a:r>
              <a:rPr lang="en-US" altLang="ja-JP" dirty="0"/>
              <a:t> centuries.</a:t>
            </a:r>
          </a:p>
          <a:p>
            <a:r>
              <a:rPr lang="en-US" altLang="ja-JP" dirty="0"/>
              <a:t>Different histories in each sites.</a:t>
            </a:r>
          </a:p>
          <a:p>
            <a:r>
              <a:rPr kumimoji="1" lang="en-US" altLang="ja-JP" dirty="0"/>
              <a:t>Westernization of food, modernization of kitchen, and development of the cold chains</a:t>
            </a:r>
            <a:r>
              <a:rPr kumimoji="1" lang="en-US" altLang="ja-JP"/>
              <a:t>, etc.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479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dirty="0"/>
              <a:t>My Position to </a:t>
            </a:r>
            <a:r>
              <a:rPr kumimoji="1" lang="en-US" altLang="ja-JP" sz="3600" i="1" dirty="0"/>
              <a:t>Set of Whaling Issue</a:t>
            </a:r>
            <a:r>
              <a:rPr lang="en-US" altLang="ja-JP" sz="3600" i="1" dirty="0"/>
              <a:t>s</a:t>
            </a:r>
            <a:endParaRPr kumimoji="1" lang="ja-JP" altLang="en-US" sz="3600" i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02734" y="1524000"/>
            <a:ext cx="8144934" cy="4800600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Whaling issue cannot be a </a:t>
            </a:r>
            <a:r>
              <a:rPr kumimoji="1" lang="en-US" altLang="ja-JP" dirty="0" err="1"/>
              <a:t>sigle</a:t>
            </a:r>
            <a:r>
              <a:rPr kumimoji="1" lang="en-US" altLang="ja-JP" dirty="0"/>
              <a:t> issue. Rather, it is </a:t>
            </a:r>
            <a:r>
              <a:rPr kumimoji="1" lang="en-US" altLang="ja-JP" dirty="0">
                <a:solidFill>
                  <a:srgbClr val="FF0000"/>
                </a:solidFill>
              </a:rPr>
              <a:t>a set of issues </a:t>
            </a:r>
            <a:r>
              <a:rPr lang="en-US" altLang="ja-JP" dirty="0"/>
              <a:t>where science, ethics, values, culture and politics are all entangled.</a:t>
            </a:r>
            <a:r>
              <a:rPr kumimoji="1" lang="en-US" altLang="ja-JP" dirty="0"/>
              <a:t> </a:t>
            </a:r>
          </a:p>
          <a:p>
            <a:r>
              <a:rPr lang="en-US" altLang="ja-JP" dirty="0"/>
              <a:t>Through looking into such complex of issues, I like to critically investigate a history of Japanese whaling in relation to </a:t>
            </a:r>
            <a:r>
              <a:rPr lang="en-US" altLang="ja-JP" dirty="0">
                <a:solidFill>
                  <a:srgbClr val="FF0000"/>
                </a:solidFill>
              </a:rPr>
              <a:t>modernization  of Japanese fisheries after Meiji and changes of Japanese foodways, more meat and oil, after the rapid economic growth in the 1960s</a:t>
            </a:r>
            <a:r>
              <a:rPr lang="en-US" altLang="ja-JP" dirty="0"/>
              <a:t>.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58312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Points to be investigated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Types of whaling grounds: Pelagic whaling or coastal whaling</a:t>
            </a:r>
          </a:p>
          <a:p>
            <a:r>
              <a:rPr lang="en-US" altLang="ja-JP" dirty="0"/>
              <a:t>Types of vessels: Factory ship or independent catcher boat</a:t>
            </a:r>
          </a:p>
          <a:p>
            <a:r>
              <a:rPr lang="en-US" altLang="ja-JP" dirty="0"/>
              <a:t>Types of production: oil or meat</a:t>
            </a:r>
          </a:p>
          <a:p>
            <a:r>
              <a:rPr kumimoji="1" lang="en-US" altLang="ja-JP" dirty="0"/>
              <a:t>Types of market: nationwide (frozen) or locally distributed (raw)</a:t>
            </a:r>
          </a:p>
        </p:txBody>
      </p:sp>
    </p:spTree>
    <p:extLst>
      <p:ext uri="{BB962C8B-B14F-4D97-AF65-F5344CB8AC3E}">
        <p14:creationId xmlns:p14="http://schemas.microsoft.com/office/powerpoint/2010/main" val="1538958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F2580E-8809-CA40-BAF3-535A03CA0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Epochs in Japanese whaling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E621533-3CAB-3441-B606-51D451AFF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/>
              <a:t>Pre-modern whaling: 16</a:t>
            </a:r>
            <a:r>
              <a:rPr kumimoji="1" lang="en-US" altLang="ja-JP" baseline="30000" dirty="0"/>
              <a:t>th</a:t>
            </a:r>
            <a:r>
              <a:rPr kumimoji="1" lang="en-US" altLang="ja-JP" dirty="0"/>
              <a:t> century</a:t>
            </a:r>
          </a:p>
          <a:p>
            <a:r>
              <a:rPr lang="en-US" altLang="ja-JP" dirty="0"/>
              <a:t>Introduction of Norwegian type of modern whaling in the early 20</a:t>
            </a:r>
            <a:r>
              <a:rPr lang="en-US" altLang="ja-JP" baseline="30000" dirty="0"/>
              <a:t>th</a:t>
            </a:r>
            <a:r>
              <a:rPr lang="en-US" altLang="ja-JP" dirty="0"/>
              <a:t> century</a:t>
            </a:r>
          </a:p>
          <a:p>
            <a:r>
              <a:rPr kumimoji="1" lang="en-US" altLang="ja-JP" dirty="0"/>
              <a:t>Beginning of Antarctic whaling with factory ships in 1934/35, mainly produced oil.</a:t>
            </a:r>
          </a:p>
          <a:p>
            <a:r>
              <a:rPr lang="en-US" altLang="ja-JP" dirty="0"/>
              <a:t>Resumption of Antarctic whaling in 1946/47, meat was also important.</a:t>
            </a:r>
          </a:p>
          <a:p>
            <a:r>
              <a:rPr lang="en-US" altLang="ja-JP" dirty="0"/>
              <a:t>Beginning of Special Permit Whaling in 1987/88.</a:t>
            </a:r>
          </a:p>
          <a:p>
            <a:r>
              <a:rPr lang="en-US" altLang="ja-JP" dirty="0"/>
              <a:t>Resumption of commercial coastal whaling in 2019.  </a:t>
            </a:r>
            <a:endParaRPr kumimoji="1" lang="en-US" altLang="ja-JP" dirty="0"/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1253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日本地図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9802"/>
            <a:ext cx="6858000" cy="6858000"/>
          </a:xfrm>
          <a:prstGeom prst="rect">
            <a:avLst/>
          </a:prstGeom>
        </p:spPr>
      </p:pic>
      <p:cxnSp>
        <p:nvCxnSpPr>
          <p:cNvPr id="6" name="直線矢印コネクタ 5"/>
          <p:cNvCxnSpPr/>
          <p:nvPr/>
        </p:nvCxnSpPr>
        <p:spPr>
          <a:xfrm flipH="1">
            <a:off x="5952741" y="2539881"/>
            <a:ext cx="157798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>
            <a:stCxn id="19" idx="1"/>
          </p:cNvCxnSpPr>
          <p:nvPr/>
        </p:nvCxnSpPr>
        <p:spPr>
          <a:xfrm flipH="1" flipV="1">
            <a:off x="5759724" y="3604580"/>
            <a:ext cx="1142376" cy="5310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V="1">
            <a:off x="4676739" y="4053549"/>
            <a:ext cx="1" cy="8492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7381621" y="663101"/>
            <a:ext cx="1601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Abashiri</a:t>
            </a:r>
            <a:r>
              <a:rPr kumimoji="1" lang="en-US" altLang="ja-JP" dirty="0"/>
              <a:t> (</a:t>
            </a:r>
            <a:r>
              <a:rPr kumimoji="1" lang="ja-JP" altLang="en-US" dirty="0"/>
              <a:t>網走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129213" y="1264733"/>
            <a:ext cx="1743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Hakodate (</a:t>
            </a:r>
            <a:r>
              <a:rPr kumimoji="1" lang="ja-JP" altLang="en-US" dirty="0"/>
              <a:t>函館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530730" y="2216715"/>
            <a:ext cx="1035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/>
              <a:t>Ayukawa</a:t>
            </a:r>
            <a:endParaRPr lang="en-US" altLang="ja-JP" dirty="0"/>
          </a:p>
          <a:p>
            <a:r>
              <a:rPr kumimoji="1" lang="en-US" altLang="ja-JP" dirty="0"/>
              <a:t>(</a:t>
            </a:r>
            <a:r>
              <a:rPr kumimoji="1" lang="ja-JP" altLang="en-US" dirty="0"/>
              <a:t>鮎川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902100" y="3950926"/>
            <a:ext cx="1386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Wada (</a:t>
            </a:r>
            <a:r>
              <a:rPr kumimoji="1" lang="ja-JP" altLang="en-US" dirty="0"/>
              <a:t>和田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977047" y="4902846"/>
            <a:ext cx="1261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Taiji</a:t>
            </a:r>
            <a:r>
              <a:rPr kumimoji="1" lang="ja-JP" altLang="en-US" dirty="0"/>
              <a:t>（太地）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046837" y="6012654"/>
            <a:ext cx="54838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/>
              <a:t>Five Whaling Ports in C</a:t>
            </a:r>
            <a:r>
              <a:rPr kumimoji="1" lang="en-US" altLang="ja-JP" sz="2400" dirty="0"/>
              <a:t>ontemporary Japan</a:t>
            </a:r>
          </a:p>
          <a:p>
            <a:pPr algn="ctr"/>
            <a:r>
              <a:rPr lang="en-US" altLang="ja-JP" dirty="0"/>
              <a:t>(Norwegian type of Whaling)</a:t>
            </a:r>
            <a:endParaRPr kumimoji="1" lang="ja-JP" altLang="en-US" dirty="0"/>
          </a:p>
        </p:txBody>
      </p:sp>
      <p:cxnSp>
        <p:nvCxnSpPr>
          <p:cNvPr id="3" name="直線矢印コネクタ 2"/>
          <p:cNvCxnSpPr>
            <a:stCxn id="16" idx="1"/>
          </p:cNvCxnSpPr>
          <p:nvPr/>
        </p:nvCxnSpPr>
        <p:spPr>
          <a:xfrm flipH="1" flipV="1">
            <a:off x="6627846" y="592667"/>
            <a:ext cx="753775" cy="255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>
            <a:stCxn id="17" idx="1"/>
          </p:cNvCxnSpPr>
          <p:nvPr/>
        </p:nvCxnSpPr>
        <p:spPr>
          <a:xfrm flipH="1" flipV="1">
            <a:off x="5842000" y="1430867"/>
            <a:ext cx="1287213" cy="185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1320800" y="85946"/>
            <a:ext cx="3962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A</a:t>
            </a:r>
            <a:r>
              <a:rPr kumimoji="1" lang="en-US" altLang="ja-JP" sz="2000" dirty="0"/>
              <a:t>ll the whaling ports </a:t>
            </a:r>
            <a:r>
              <a:rPr kumimoji="1" lang="en-US" altLang="ja-JP" sz="2000" dirty="0">
                <a:solidFill>
                  <a:srgbClr val="FF0000"/>
                </a:solidFill>
              </a:rPr>
              <a:t>except </a:t>
            </a:r>
            <a:r>
              <a:rPr kumimoji="1" lang="en-US" altLang="ja-JP" sz="2000" dirty="0" err="1">
                <a:solidFill>
                  <a:srgbClr val="FF0000"/>
                </a:solidFill>
              </a:rPr>
              <a:t>Taiji</a:t>
            </a:r>
            <a:r>
              <a:rPr kumimoji="1" lang="en-US" altLang="ja-JP" sz="2000" dirty="0">
                <a:solidFill>
                  <a:srgbClr val="FF0000"/>
                </a:solidFill>
              </a:rPr>
              <a:t> </a:t>
            </a:r>
            <a:r>
              <a:rPr kumimoji="1" lang="en-US" altLang="ja-JP" sz="2000" dirty="0"/>
              <a:t>are eastern part of Japan that grew in the early 20</a:t>
            </a:r>
            <a:r>
              <a:rPr kumimoji="1" lang="en-US" altLang="ja-JP" sz="2000" baseline="30000" dirty="0"/>
              <a:t>th</a:t>
            </a:r>
            <a:r>
              <a:rPr kumimoji="1" lang="en-US" altLang="ja-JP" sz="2000" dirty="0"/>
              <a:t> Century after the modern whaling method was introduced into Japan. This is one of the doubts how whaling could be Japanese tradition.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3451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網とり式捕鯨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0"/>
            <a:ext cx="4800600" cy="6858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6769100" y="6355834"/>
            <a:ext cx="2150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Osaka"/>
                <a:ea typeface="Osaka"/>
                <a:cs typeface="Osaka"/>
              </a:rPr>
              <a:t>［</a:t>
            </a:r>
            <a:r>
              <a:rPr kumimoji="1" lang="en-US" altLang="ja-JP" sz="1600" dirty="0">
                <a:latin typeface="Osaka"/>
                <a:ea typeface="Osaka"/>
                <a:cs typeface="Osaka"/>
              </a:rPr>
              <a:t>Akimichi1994: 69</a:t>
            </a:r>
            <a:r>
              <a:rPr kumimoji="1" lang="ja-JP" altLang="en-US" sz="1600" dirty="0">
                <a:latin typeface="Osaka"/>
                <a:ea typeface="Osaka"/>
                <a:cs typeface="Osaka"/>
              </a:rPr>
              <a:t>］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52401" y="203201"/>
            <a:ext cx="4191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Traditional Whaling Communities </a:t>
            </a:r>
            <a:r>
              <a:rPr lang="en-US" altLang="ja-JP" sz="2400" dirty="0"/>
              <a:t>during </a:t>
            </a:r>
            <a:r>
              <a:rPr kumimoji="1" lang="en-US" altLang="ja-JP" sz="2400" dirty="0"/>
              <a:t>the </a:t>
            </a:r>
            <a:r>
              <a:rPr lang="en-US" altLang="ja-JP" sz="2400" dirty="0"/>
              <a:t>Edo Period (17</a:t>
            </a:r>
            <a:r>
              <a:rPr kumimoji="1" lang="en-US" altLang="ja-JP" sz="2400" baseline="30000" dirty="0"/>
              <a:t>th</a:t>
            </a:r>
            <a:r>
              <a:rPr kumimoji="1" lang="en-US" altLang="ja-JP" sz="2400" dirty="0"/>
              <a:t> to 19</a:t>
            </a:r>
            <a:r>
              <a:rPr kumimoji="1" lang="en-US" altLang="ja-JP" sz="2400" baseline="30000" dirty="0"/>
              <a:t>th</a:t>
            </a:r>
            <a:r>
              <a:rPr lang="en-US" altLang="ja-JP" sz="2400" dirty="0"/>
              <a:t> </a:t>
            </a:r>
            <a:r>
              <a:rPr kumimoji="1" lang="en-US" altLang="ja-JP" sz="2400" dirty="0"/>
              <a:t>centuries) in Japan before no Norwegian modern whaling method was introduced.</a:t>
            </a:r>
            <a:endParaRPr kumimoji="1" lang="ja-JP" altLang="en-US" sz="2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52402" y="2814465"/>
            <a:ext cx="40561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Present Nagasaki, Saga, and</a:t>
            </a:r>
          </a:p>
          <a:p>
            <a:r>
              <a:rPr kumimoji="1" lang="en-US" altLang="ja-JP" sz="2000" dirty="0"/>
              <a:t>Yamaguchi </a:t>
            </a:r>
            <a:r>
              <a:rPr lang="en-US" altLang="ja-JP" sz="2000" dirty="0"/>
              <a:t>p</a:t>
            </a:r>
            <a:r>
              <a:rPr kumimoji="1" lang="en-US" altLang="ja-JP" sz="2000" dirty="0"/>
              <a:t>refectures w</a:t>
            </a:r>
            <a:r>
              <a:rPr lang="en-US" altLang="ja-JP" sz="2000" dirty="0"/>
              <a:t>ere the main whaling sites of such pre-modern style whaling with combination of harpoons and nets.</a:t>
            </a:r>
            <a:r>
              <a:rPr kumimoji="1" lang="en-US" altLang="ja-JP" sz="2000" dirty="0"/>
              <a:t>  They abandoned whaling when whaling was regulated in the 1960s.</a:t>
            </a:r>
            <a:endParaRPr kumimoji="1" lang="ja-JP" altLang="en-US" sz="2000" dirty="0"/>
          </a:p>
        </p:txBody>
      </p:sp>
      <p:sp>
        <p:nvSpPr>
          <p:cNvPr id="6" name="円/楕円 5"/>
          <p:cNvSpPr/>
          <p:nvPr/>
        </p:nvSpPr>
        <p:spPr>
          <a:xfrm>
            <a:off x="4470400" y="3344334"/>
            <a:ext cx="3327400" cy="3350054"/>
          </a:xfrm>
          <a:prstGeom prst="ellipse">
            <a:avLst/>
          </a:prstGeom>
          <a:solidFill>
            <a:schemeClr val="tx2">
              <a:lumMod val="60000"/>
              <a:lumOff val="40000"/>
              <a:alpha val="46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0809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20BF7D2-53EB-A040-99E5-0277F758E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4572001" cy="6858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1C19DE5-DDC6-C64B-B15A-4461D0B628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8" y="0"/>
            <a:ext cx="457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37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17F4D00-58DA-5D46-B53A-FD4BC2994D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64051"/>
            <a:ext cx="9144000" cy="6297521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667FE94-3EC0-4341-8FAD-1740920E9ED9}"/>
              </a:ext>
            </a:extLst>
          </p:cNvPr>
          <p:cNvSpPr txBox="1"/>
          <p:nvPr/>
        </p:nvSpPr>
        <p:spPr>
          <a:xfrm>
            <a:off x="159026" y="172648"/>
            <a:ext cx="6945160" cy="10772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Whale dish described in </a:t>
            </a:r>
            <a:r>
              <a:rPr kumimoji="1" lang="en-US" altLang="ja-JP" sz="3200" b="1" i="1" dirty="0">
                <a:latin typeface="Yu Gothic" panose="020B0400000000000000" pitchFamily="34" charset="-128"/>
                <a:ea typeface="Yu Gothic" panose="020B0400000000000000" pitchFamily="34" charset="-128"/>
              </a:rPr>
              <a:t>Food and Foodways in Japan</a:t>
            </a:r>
            <a:r>
              <a:rPr lang="en-US" altLang="ja-JP" sz="32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, 50 vols.</a:t>
            </a:r>
            <a:endParaRPr kumimoji="1" lang="ja-JP" altLang="en-US" sz="3200" b="1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7538B48-1B3D-714E-A349-21167BEB07A5}"/>
              </a:ext>
            </a:extLst>
          </p:cNvPr>
          <p:cNvSpPr txBox="1"/>
          <p:nvPr/>
        </p:nvSpPr>
        <p:spPr>
          <a:xfrm>
            <a:off x="159026" y="1356121"/>
            <a:ext cx="4084984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Local dish, both ordinary and festival food in the 1920s</a:t>
            </a:r>
            <a:endParaRPr kumimoji="1" lang="ja-JP" altLang="en-US" sz="2400"/>
          </a:p>
        </p:txBody>
      </p:sp>
    </p:spTree>
    <p:extLst>
      <p:ext uri="{BB962C8B-B14F-4D97-AF65-F5344CB8AC3E}">
        <p14:creationId xmlns:p14="http://schemas.microsoft.com/office/powerpoint/2010/main" val="2214781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306915"/>
            <a:ext cx="3276600" cy="960967"/>
          </a:xfrm>
        </p:spPr>
        <p:txBody>
          <a:bodyPr>
            <a:noAutofit/>
          </a:bodyPr>
          <a:lstStyle/>
          <a:p>
            <a:r>
              <a:rPr kumimoji="1" lang="en-US" altLang="ja-JP" dirty="0"/>
              <a:t>Top Five Prefectures of Per-capita </a:t>
            </a:r>
            <a:r>
              <a:rPr lang="en-US" altLang="ja-JP" dirty="0"/>
              <a:t>Consumption of Whale Meat (estimate, 2008)</a:t>
            </a:r>
            <a:endParaRPr kumimoji="1" lang="ja-JP" altLang="en-US" dirty="0"/>
          </a:p>
        </p:txBody>
      </p:sp>
      <p:pic>
        <p:nvPicPr>
          <p:cNvPr id="8" name="コンテンツ プレースホルダー 7" descr="分県地図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" r="1559"/>
          <a:stretch>
            <a:fillRect/>
          </a:stretch>
        </p:blipFill>
        <p:spPr>
          <a:xfrm>
            <a:off x="3920066" y="273050"/>
            <a:ext cx="4766733" cy="5853113"/>
          </a:xfrm>
        </p:spPr>
      </p:pic>
      <p:sp>
        <p:nvSpPr>
          <p:cNvPr id="7" name="テキスト プレースホルダー 6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276600" cy="4691063"/>
          </a:xfrm>
        </p:spPr>
        <p:txBody>
          <a:bodyPr>
            <a:normAutofit lnSpcReduction="10000"/>
          </a:bodyPr>
          <a:lstStyle/>
          <a:p>
            <a:pPr marL="342900" indent="-342900">
              <a:buAutoNum type="arabicParenBoth"/>
            </a:pPr>
            <a:r>
              <a:rPr kumimoji="1" lang="en-US" altLang="ja-JP" sz="2400" dirty="0"/>
              <a:t>Nagasaki 197.5g (440% of the national average*),</a:t>
            </a:r>
          </a:p>
          <a:p>
            <a:pPr marL="342900" indent="-342900">
              <a:buAutoNum type="arabicParenBoth"/>
            </a:pPr>
            <a:r>
              <a:rPr lang="en-US" altLang="ja-JP" sz="2400" dirty="0"/>
              <a:t>Saga 168.1g (376%),</a:t>
            </a:r>
          </a:p>
          <a:p>
            <a:pPr marL="342900" indent="-342900">
              <a:buAutoNum type="arabicParenBoth"/>
            </a:pPr>
            <a:r>
              <a:rPr kumimoji="1" lang="en-US" altLang="ja-JP" sz="2400" dirty="0"/>
              <a:t>Miyagi 148.5 (332%),</a:t>
            </a:r>
          </a:p>
          <a:p>
            <a:pPr marL="342900" indent="-342900">
              <a:buAutoNum type="arabicParenBoth"/>
            </a:pPr>
            <a:r>
              <a:rPr lang="en-US" altLang="ja-JP" sz="2400" dirty="0"/>
              <a:t>Yamaguchi 133.7g (299%),</a:t>
            </a:r>
          </a:p>
          <a:p>
            <a:pPr marL="342900" indent="-342900">
              <a:buAutoNum type="arabicParenBoth"/>
            </a:pPr>
            <a:r>
              <a:rPr kumimoji="1" lang="en-US" altLang="ja-JP" sz="2400" dirty="0"/>
              <a:t>Fukuoka 120.7g (270%).</a:t>
            </a:r>
          </a:p>
          <a:p>
            <a:endParaRPr lang="en-US" altLang="ja-JP" sz="1800" dirty="0"/>
          </a:p>
          <a:p>
            <a:r>
              <a:rPr lang="en-US" altLang="ja-JP" sz="1800" dirty="0"/>
              <a:t>* Annual per-capita consumption of whale meat in 2008 was 44.7g. Currently it is 33.3g. </a:t>
            </a:r>
            <a:endParaRPr kumimoji="1" lang="en-US" altLang="ja-JP" sz="1800" dirty="0"/>
          </a:p>
          <a:p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7200" y="6151563"/>
            <a:ext cx="8229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Whale meat foodways in the contemporary Japan is </a:t>
            </a:r>
            <a:r>
              <a:rPr kumimoji="1" lang="en-US" altLang="ja-JP" i="1" dirty="0"/>
              <a:t>regionally uneven</a:t>
            </a:r>
            <a:r>
              <a:rPr kumimoji="1" lang="en-US" altLang="ja-JP" dirty="0"/>
              <a:t> and limited to certain regions. This is the reason I claim it is not NATIONAL but LOCAL.</a:t>
            </a:r>
            <a:endParaRPr kumimoji="1" lang="ja-JP" altLang="en-US" dirty="0"/>
          </a:p>
        </p:txBody>
      </p:sp>
      <p:cxnSp>
        <p:nvCxnSpPr>
          <p:cNvPr id="3" name="直線矢印コネクタ 2"/>
          <p:cNvCxnSpPr/>
          <p:nvPr/>
        </p:nvCxnSpPr>
        <p:spPr>
          <a:xfrm flipH="1" flipV="1">
            <a:off x="7213600" y="2954867"/>
            <a:ext cx="863600" cy="84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8077200" y="2778667"/>
            <a:ext cx="811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Miyagi</a:t>
            </a:r>
            <a:endParaRPr kumimoji="1" lang="ja-JP" altLang="en-US" dirty="0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3623733" y="2057400"/>
            <a:ext cx="364067" cy="25061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曲線コネクタ 11"/>
          <p:cNvCxnSpPr/>
          <p:nvPr/>
        </p:nvCxnSpPr>
        <p:spPr>
          <a:xfrm rot="16200000" flipH="1">
            <a:off x="2980267" y="3149600"/>
            <a:ext cx="1651000" cy="787400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/>
          <p:nvPr/>
        </p:nvCxnSpPr>
        <p:spPr>
          <a:xfrm>
            <a:off x="2709333" y="3911600"/>
            <a:ext cx="1778000" cy="228600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/>
          <p:nvPr/>
        </p:nvCxnSpPr>
        <p:spPr>
          <a:xfrm flipV="1">
            <a:off x="2853267" y="4487333"/>
            <a:ext cx="1524000" cy="203200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751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1701</TotalTime>
  <Words>554</Words>
  <Application>Microsoft Macintosh PowerPoint</Application>
  <PresentationFormat>画面に合わせる (4:3)</PresentationFormat>
  <Paragraphs>51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Osaka</vt:lpstr>
      <vt:lpstr>Yu Gothic</vt:lpstr>
      <vt:lpstr>Arial</vt:lpstr>
      <vt:lpstr>Calibri</vt:lpstr>
      <vt:lpstr>Office テーマ</vt:lpstr>
      <vt:lpstr>PowerPoint プレゼンテーション</vt:lpstr>
      <vt:lpstr>My Position to Set of Whaling Issues</vt:lpstr>
      <vt:lpstr>Points to be investigated</vt:lpstr>
      <vt:lpstr>Epochs in Japanese whaling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Top Five Prefectures of Per-capita Consumption of Whale Meat (estimate, 2008)</vt:lpstr>
      <vt:lpstr>Local but …</vt:lpstr>
    </vt:vector>
  </TitlesOfParts>
  <Company>名古屋市立大学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balat</dc:creator>
  <cp:lastModifiedBy>AkamineJun</cp:lastModifiedBy>
  <cp:revision>199</cp:revision>
  <dcterms:created xsi:type="dcterms:W3CDTF">2013-01-03T05:55:53Z</dcterms:created>
  <dcterms:modified xsi:type="dcterms:W3CDTF">2019-06-15T01:28:24Z</dcterms:modified>
</cp:coreProperties>
</file>